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2" r:id="rId4"/>
    <p:sldId id="268" r:id="rId5"/>
    <p:sldId id="269" r:id="rId6"/>
    <p:sldId id="270" r:id="rId7"/>
    <p:sldId id="272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38"/>
    <a:srgbClr val="002E27"/>
    <a:srgbClr val="9DA673"/>
    <a:srgbClr val="717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3"/>
    <p:restoredTop sz="96405"/>
  </p:normalViewPr>
  <p:slideViewPr>
    <p:cSldViewPr snapToGrid="0" showGuides="1">
      <p:cViewPr varScale="1">
        <p:scale>
          <a:sx n="74" d="100"/>
          <a:sy n="74" d="100"/>
        </p:scale>
        <p:origin x="104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23BD-AE23-F56D-D5BC-3C6817ED2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3463"/>
            <a:ext cx="10175310" cy="113001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002E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6778B-5BDF-485A-2BB3-90F8C4697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60504"/>
            <a:ext cx="10175310" cy="83217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2E2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3711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23BD-AE23-F56D-D5BC-3C6817ED2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9783"/>
            <a:ext cx="10175310" cy="1130016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9DA67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6778B-5BDF-485A-2BB3-90F8C4697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96824"/>
            <a:ext cx="10175310" cy="73565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940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19A97-F3BF-C3B6-5E9B-A0119D8BD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B6B4-3C62-8B38-74A2-596C78504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D416-1F22-CA26-F930-F631A028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48D1-3C3F-F14F-9B04-6415D581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8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a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EA1E-AFF5-4878-2AA9-D754A1825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238" y="2611120"/>
            <a:ext cx="6313118" cy="899168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41B5-A4AE-23B2-D046-D41688477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49238" y="3537276"/>
            <a:ext cx="6313118" cy="683995"/>
          </a:xfrm>
        </p:spPr>
        <p:txBody>
          <a:bodyPr/>
          <a:lstStyle>
            <a:lvl1pPr marL="0" indent="0">
              <a:buNone/>
              <a:defRPr sz="2400">
                <a:solidFill>
                  <a:srgbClr val="002E2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996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a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CEA1E-AFF5-4878-2AA9-D754A1825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2921" y="2010101"/>
            <a:ext cx="8624902" cy="150018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2E27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041B5-A4AE-23B2-D046-D41688477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2921" y="3537276"/>
            <a:ext cx="8624902" cy="683995"/>
          </a:xfrm>
        </p:spPr>
        <p:txBody>
          <a:bodyPr/>
          <a:lstStyle>
            <a:lvl1pPr marL="0" indent="0">
              <a:buNone/>
              <a:defRPr sz="2400">
                <a:solidFill>
                  <a:srgbClr val="002E2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990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F31D-F00D-B8B2-F560-26AAC01FC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6" y="365125"/>
            <a:ext cx="109164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8D344-D17E-5561-0331-28420635C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367" y="1825625"/>
            <a:ext cx="519934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E9D72-A68B-1B02-3E2D-9737F1F54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2285" y="1825625"/>
            <a:ext cx="5441515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31315-CC6B-F4D5-89C7-98B625BE1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48D1-3C3F-F14F-9B04-6415D581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7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F6D2B-A3C5-22E6-0FBD-5B335C33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6" y="365125"/>
            <a:ext cx="1091802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0DF00-AC98-8807-E81D-FEF3F1858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7369" y="1857375"/>
            <a:ext cx="5199344" cy="6477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300" b="1">
                <a:solidFill>
                  <a:srgbClr val="002E2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13A99-2EBF-39B9-40B8-D4322AAFE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369" y="2505075"/>
            <a:ext cx="5199344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6EC72-DB9B-E6B9-D4AB-809052D01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2284" y="1857375"/>
            <a:ext cx="5443104" cy="6477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300" b="1">
                <a:solidFill>
                  <a:srgbClr val="002E2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24019-7CEB-8E91-3DF3-C826583474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2284" y="2505075"/>
            <a:ext cx="5443104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029CE2-E65B-483A-D278-28C30394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48D1-3C3F-F14F-9B04-6415D581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1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C9E91-A240-8951-AB42-F3ABE1FC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4977C-A392-3EA4-68E8-685FE7A0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48D1-3C3F-F14F-9B04-6415D581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8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97EC1-D654-670C-150E-6D5A1C0F3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48D1-3C3F-F14F-9B04-6415D581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70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33D3A4-85AF-E54E-FD1C-9C4C0C05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7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41B1D-9E9D-EA8D-CF36-6E03516AE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7367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94EDA-9988-800D-E945-7667217FA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7367" y="6356350"/>
            <a:ext cx="4519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717C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B0D48D1-3C3F-F14F-9B04-6415D581A2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38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1" r:id="rId4"/>
    <p:sldLayoutId id="2147483657" r:id="rId5"/>
    <p:sldLayoutId id="2147483652" r:id="rId6"/>
    <p:sldLayoutId id="2147483653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rgbClr val="002E2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9DA673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DA67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DA67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DA67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DA67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CB1419B4-9C38-C52B-90A7-CEE6EDB32D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29467" b="16134"/>
          <a:stretch/>
        </p:blipFill>
        <p:spPr>
          <a:xfrm>
            <a:off x="0" y="3380510"/>
            <a:ext cx="12192000" cy="34774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21534-7C76-198E-96F9-8C2C5D3C04E6}"/>
              </a:ext>
            </a:extLst>
          </p:cNvPr>
          <p:cNvSpPr/>
          <p:nvPr/>
        </p:nvSpPr>
        <p:spPr>
          <a:xfrm>
            <a:off x="0" y="0"/>
            <a:ext cx="12192000" cy="3380510"/>
          </a:xfrm>
          <a:prstGeom prst="rect">
            <a:avLst/>
          </a:prstGeom>
          <a:solidFill>
            <a:srgbClr val="0044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D88F6-B561-9B62-E37D-C91D6E1FD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746"/>
            <a:ext cx="10175310" cy="1130016"/>
          </a:xfrm>
        </p:spPr>
        <p:txBody>
          <a:bodyPr>
            <a:normAutofit fontScale="90000"/>
          </a:bodyPr>
          <a:lstStyle/>
          <a:p>
            <a:r>
              <a:rPr lang="en-US" dirty="0"/>
              <a:t>Overview of the City of Pleasanton Urban Forest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13CD1-3291-D65F-BB84-B20565EDC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238"/>
            <a:ext cx="10175310" cy="1376974"/>
          </a:xfrm>
        </p:spPr>
        <p:txBody>
          <a:bodyPr>
            <a:normAutofit/>
          </a:bodyPr>
          <a:lstStyle/>
          <a:p>
            <a:r>
              <a:rPr lang="en-US" sz="3200" dirty="0"/>
              <a:t>Committee on the Energy and Environment Meeting</a:t>
            </a:r>
          </a:p>
          <a:p>
            <a:r>
              <a:rPr lang="en-US" dirty="0"/>
              <a:t>Wednesday,  May 24, 2023</a:t>
            </a:r>
          </a:p>
        </p:txBody>
      </p:sp>
      <p:pic>
        <p:nvPicPr>
          <p:cNvPr id="7" name="Picture 6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767D3199-D624-7093-E553-3A0FFE6B8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1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F365FACB-AC3C-B558-54B6-7923983EAE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29467" b="16134"/>
          <a:stretch/>
        </p:blipFill>
        <p:spPr>
          <a:xfrm>
            <a:off x="0" y="0"/>
            <a:ext cx="12192000" cy="34774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026442-1EF1-1BEC-90A4-96C77A844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921" y="2678906"/>
            <a:ext cx="8624902" cy="1500187"/>
          </a:xfrm>
        </p:spPr>
        <p:txBody>
          <a:bodyPr/>
          <a:lstStyle/>
          <a:p>
            <a:r>
              <a:rPr lang="en-US" dirty="0"/>
              <a:t>Urban Forest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FCD0-CBF9-DFC3-0F21-6736546A6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2921" y="4259009"/>
            <a:ext cx="8624902" cy="2598989"/>
          </a:xfrm>
        </p:spPr>
        <p:txBody>
          <a:bodyPr>
            <a:normAutofit/>
          </a:bodyPr>
          <a:lstStyle/>
          <a:p>
            <a:r>
              <a:rPr lang="en-US" dirty="0"/>
              <a:t>Tree Preservation Ordinance</a:t>
            </a:r>
          </a:p>
          <a:p>
            <a:r>
              <a:rPr lang="en-US" dirty="0"/>
              <a:t>City Tree Inventory</a:t>
            </a:r>
          </a:p>
          <a:p>
            <a:r>
              <a:rPr lang="en-US" dirty="0"/>
              <a:t>Tree City USA Designation</a:t>
            </a:r>
          </a:p>
          <a:p>
            <a:r>
              <a:rPr lang="en-US" dirty="0"/>
              <a:t>Urban Forest Master Plan</a:t>
            </a:r>
          </a:p>
        </p:txBody>
      </p:sp>
      <p:pic>
        <p:nvPicPr>
          <p:cNvPr id="5" name="Picture 4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FFFF1492-487D-A901-A1F5-81D3A2EFA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4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9CABDB37-73A7-376A-470B-D7B0FBC21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14175" b="1188"/>
          <a:stretch/>
        </p:blipFill>
        <p:spPr>
          <a:xfrm>
            <a:off x="0" y="1447623"/>
            <a:ext cx="12192000" cy="54103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A0C38C-7C9F-E243-FA68-C5A2ECCC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Preservation Ordinance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EBF8D2-91F5-AE54-9DE7-665FFFA30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Adopted by City Council in 1971</a:t>
            </a:r>
          </a:p>
          <a:p>
            <a:pPr lvl="1"/>
            <a:r>
              <a:rPr lang="en-US" dirty="0"/>
              <a:t>Codified as Chapter 17.16 of the Pleasanton Municipal Code</a:t>
            </a:r>
          </a:p>
          <a:p>
            <a:r>
              <a:rPr lang="en-US" dirty="0"/>
              <a:t>Recognizes the benefit of trees to the community</a:t>
            </a:r>
          </a:p>
          <a:p>
            <a:r>
              <a:rPr lang="en-US" dirty="0"/>
              <a:t>Defines what is considered a heritage tree</a:t>
            </a:r>
          </a:p>
          <a:p>
            <a:pPr lvl="1">
              <a:lnSpc>
                <a:spcPct val="120000"/>
              </a:lnSpc>
            </a:pPr>
            <a:r>
              <a:rPr lang="en-US" sz="1500" b="0" i="0" u="none" strike="noStrike" baseline="0" dirty="0"/>
              <a:t>Any single-trunked tree with a circumference of 55 inches or more measured four and one-half feet above ground level;</a:t>
            </a:r>
          </a:p>
          <a:p>
            <a:pPr lvl="1">
              <a:lnSpc>
                <a:spcPct val="120000"/>
              </a:lnSpc>
            </a:pPr>
            <a:r>
              <a:rPr lang="en-US" sz="1500" b="0" i="0" u="none" strike="noStrike" baseline="0" dirty="0"/>
              <a:t>Any multi-trunked tree of which the two largest trunks have a circumference of 55inches or more measured four and one-half feet above ground level;</a:t>
            </a:r>
          </a:p>
          <a:p>
            <a:pPr lvl="1">
              <a:lnSpc>
                <a:spcPct val="120000"/>
              </a:lnSpc>
            </a:pPr>
            <a:r>
              <a:rPr lang="en-US" sz="1500" dirty="0"/>
              <a:t>Any tree 35 feet or more in height</a:t>
            </a:r>
          </a:p>
          <a:p>
            <a:r>
              <a:rPr lang="en-US" dirty="0"/>
              <a:t>Regulates tree removal for all property</a:t>
            </a:r>
          </a:p>
          <a:p>
            <a:r>
              <a:rPr lang="en-US" dirty="0"/>
              <a:t>Guides new development regarding the retention or removal of trees</a:t>
            </a:r>
          </a:p>
          <a:p>
            <a:r>
              <a:rPr lang="en-US" dirty="0"/>
              <a:t>Provides pruning and maintenance guidelines</a:t>
            </a:r>
          </a:p>
          <a:p>
            <a:endParaRPr lang="en-US" dirty="0"/>
          </a:p>
        </p:txBody>
      </p:sp>
      <p:pic>
        <p:nvPicPr>
          <p:cNvPr id="3" name="Picture 2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E5E8972-8699-E8B6-5A2A-6FCE5AE3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4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9CABDB37-73A7-376A-470B-D7B0FBC21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14175" b="1188"/>
          <a:stretch/>
        </p:blipFill>
        <p:spPr>
          <a:xfrm>
            <a:off x="0" y="1447623"/>
            <a:ext cx="12192000" cy="54103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A0C38C-7C9F-E243-FA68-C5A2ECCC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City Tree Inventory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EBF8D2-91F5-AE54-9DE7-665FFFA3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4"/>
            <a:ext cx="10515600" cy="49275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Created in the early 2000’s</a:t>
            </a:r>
          </a:p>
          <a:p>
            <a:r>
              <a:rPr lang="en-US" dirty="0"/>
              <a:t>Captures the characteristics of City-maintained trees in the urban forest</a:t>
            </a:r>
          </a:p>
          <a:p>
            <a:pPr lvl="1"/>
            <a:r>
              <a:rPr lang="en-US" sz="1600" dirty="0"/>
              <a:t>Location</a:t>
            </a:r>
          </a:p>
          <a:p>
            <a:pPr lvl="1"/>
            <a:r>
              <a:rPr lang="en-US" sz="1600" dirty="0"/>
              <a:t>Pruning schedule</a:t>
            </a:r>
          </a:p>
          <a:p>
            <a:pPr lvl="1"/>
            <a:r>
              <a:rPr lang="en-US" sz="1600" dirty="0"/>
              <a:t>Condition rating</a:t>
            </a:r>
          </a:p>
          <a:p>
            <a:pPr lvl="1"/>
            <a:r>
              <a:rPr lang="en-US" sz="1600" dirty="0"/>
              <a:t>Species</a:t>
            </a:r>
          </a:p>
          <a:p>
            <a:pPr lvl="1"/>
            <a:r>
              <a:rPr lang="en-US" sz="1600" dirty="0"/>
              <a:t>General value</a:t>
            </a:r>
          </a:p>
          <a:p>
            <a:r>
              <a:rPr lang="en-US" dirty="0"/>
              <a:t>Contains approximately 26,000 trees valued at over $63 million</a:t>
            </a:r>
          </a:p>
          <a:p>
            <a:pPr lvl="1"/>
            <a:r>
              <a:rPr lang="en-US" sz="1600" dirty="0"/>
              <a:t>11% London Plane</a:t>
            </a:r>
          </a:p>
          <a:p>
            <a:pPr lvl="1"/>
            <a:r>
              <a:rPr lang="en-US" sz="1600" dirty="0"/>
              <a:t>9% Coast Live Oak</a:t>
            </a:r>
          </a:p>
          <a:p>
            <a:pPr lvl="1"/>
            <a:r>
              <a:rPr lang="en-US" sz="1600" dirty="0"/>
              <a:t>8% Coast Redwood</a:t>
            </a:r>
          </a:p>
          <a:p>
            <a:pPr lvl="1"/>
            <a:r>
              <a:rPr lang="en-US" sz="1600" dirty="0"/>
              <a:t>6% Chinese Pistache</a:t>
            </a:r>
          </a:p>
          <a:p>
            <a:pPr lvl="1"/>
            <a:r>
              <a:rPr lang="en-US" sz="1600" dirty="0"/>
              <a:t>6% Valley Oak</a:t>
            </a:r>
          </a:p>
          <a:p>
            <a:pPr lvl="1"/>
            <a:r>
              <a:rPr lang="en-US" sz="1600" dirty="0"/>
              <a:t>5% Crape Myrtle</a:t>
            </a:r>
          </a:p>
          <a:p>
            <a:pPr lvl="1"/>
            <a:r>
              <a:rPr lang="en-US" sz="1600" dirty="0"/>
              <a:t>4% Liquidambar</a:t>
            </a:r>
          </a:p>
          <a:p>
            <a:pPr lvl="1"/>
            <a:r>
              <a:rPr lang="en-US" sz="1600" dirty="0"/>
              <a:t>50% other trees</a:t>
            </a:r>
          </a:p>
          <a:p>
            <a:pPr marL="457200" lvl="1" indent="0">
              <a:buNone/>
            </a:pPr>
            <a:endParaRPr lang="en-US" sz="1600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3" name="Picture 2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E5E8972-8699-E8B6-5A2A-6FCE5AE3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3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9CABDB37-73A7-376A-470B-D7B0FBC21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14175" b="1188"/>
          <a:stretch/>
        </p:blipFill>
        <p:spPr>
          <a:xfrm>
            <a:off x="0" y="1447623"/>
            <a:ext cx="12192000" cy="54103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A0C38C-7C9F-E243-FA68-C5A2ECCC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City USA Designation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EBF8D2-91F5-AE54-9DE7-665FFFA3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4"/>
            <a:ext cx="10515600" cy="4927514"/>
          </a:xfrm>
        </p:spPr>
        <p:txBody>
          <a:bodyPr>
            <a:normAutofit/>
          </a:bodyPr>
          <a:lstStyle/>
          <a:p>
            <a:r>
              <a:rPr lang="en-US" dirty="0"/>
              <a:t>Tree City USA since 2016</a:t>
            </a:r>
          </a:p>
          <a:p>
            <a:r>
              <a:rPr lang="en-US" dirty="0"/>
              <a:t>Designation requires that the City maintains the below standards: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tree Board or Department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Community Tree Ordinance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Community Forestry Program with an Annual Budget of at Least $2 Per Capita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An Arbor Day Observance and Proclamation</a:t>
            </a:r>
          </a:p>
          <a:p>
            <a:r>
              <a:rPr lang="en-US" dirty="0"/>
              <a:t>The City did the following in 2022:</a:t>
            </a:r>
          </a:p>
          <a:p>
            <a:pPr lvl="1"/>
            <a:r>
              <a:rPr lang="en-US" sz="1600" dirty="0"/>
              <a:t>Spent approx. $700,000 on tree care</a:t>
            </a:r>
          </a:p>
          <a:p>
            <a:pPr lvl="1"/>
            <a:r>
              <a:rPr lang="en-US" sz="1600" dirty="0"/>
              <a:t>Planted around 100 trees</a:t>
            </a:r>
          </a:p>
          <a:p>
            <a:pPr lvl="1"/>
            <a:r>
              <a:rPr lang="en-US" sz="1600" dirty="0"/>
              <a:t>Pruned around 5,000 trees</a:t>
            </a:r>
          </a:p>
          <a:p>
            <a:pPr lvl="1"/>
            <a:r>
              <a:rPr lang="en-US" sz="1600" dirty="0"/>
              <a:t>Retained a staff made up of 6 certified arborists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3" name="Picture 2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E5E8972-8699-E8B6-5A2A-6FCE5AE3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0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9CABDB37-73A7-376A-470B-D7B0FBC21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14175" b="1188"/>
          <a:stretch/>
        </p:blipFill>
        <p:spPr>
          <a:xfrm>
            <a:off x="0" y="1447623"/>
            <a:ext cx="12192000" cy="54103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9A0C38C-7C9F-E243-FA68-C5A2ECCC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Forest Master 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EBF8D2-91F5-AE54-9DE7-665FFFA3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6" y="1825624"/>
            <a:ext cx="10669657" cy="4927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plan will guide the management of the City’s urban forest for the next 25 years and will include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tree inventory update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review of the health of the urban forest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guide for tree maintenance and tree planting practices to sustain and enhance the urban forest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An </a:t>
            </a:r>
            <a:r>
              <a:rPr lang="en-US" sz="1600" dirty="0">
                <a:ea typeface="PMingLiU" panose="02020500000000000000" pitchFamily="18" charset="-120"/>
              </a:rPr>
              <a:t>analysis of the environmental programs relating to the urban forest, including the CAP 2.0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ffectLst/>
                <a:ea typeface="PMingLiU" panose="02020500000000000000" pitchFamily="18" charset="-120"/>
              </a:rPr>
              <a:t>A cost</a:t>
            </a:r>
            <a:r>
              <a:rPr lang="en-US" sz="1600" dirty="0">
                <a:ea typeface="PMingLiU" panose="02020500000000000000" pitchFamily="18" charset="-120"/>
              </a:rPr>
              <a:t>/benefit analysis of the urban forest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a typeface="PMingLiU" panose="02020500000000000000" pitchFamily="18" charset="-120"/>
              </a:rPr>
              <a:t>Community engagement and education recommendations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a typeface="PMingLiU" panose="02020500000000000000" pitchFamily="18" charset="-120"/>
              </a:rPr>
              <a:t>Tree Preservation Ordinance updates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ea typeface="PMingLiU" panose="02020500000000000000" pitchFamily="18" charset="-120"/>
              </a:rPr>
              <a:t>A tree map for the public that includes tree locations and species </a:t>
            </a:r>
            <a:endParaRPr lang="en-US" sz="1600" dirty="0">
              <a:effectLst/>
              <a:ea typeface="PMingLiU" panose="02020500000000000000" pitchFamily="18" charset="-120"/>
            </a:endParaRPr>
          </a:p>
          <a:p>
            <a:r>
              <a:rPr lang="en-US" dirty="0"/>
              <a:t>Specifically regarding the CAP 2.0, the UFMP will</a:t>
            </a:r>
          </a:p>
          <a:p>
            <a:pPr lvl="1"/>
            <a:r>
              <a:rPr lang="en-US" sz="1600" dirty="0"/>
              <a:t>Analyze carbon sequestration, average pollutant capture, avoided runoff, avoided emissions, and structural and functional value</a:t>
            </a:r>
          </a:p>
          <a:p>
            <a:pPr lvl="1"/>
            <a:r>
              <a:rPr lang="en-US" sz="1600" dirty="0"/>
              <a:t>Will help to secure funding for implementation of the CAP 2.0</a:t>
            </a:r>
          </a:p>
          <a:p>
            <a:pPr lvl="1"/>
            <a:r>
              <a:rPr lang="en-US" sz="1600" dirty="0"/>
              <a:t>Provide new tree planting recommendations</a:t>
            </a:r>
          </a:p>
          <a:p>
            <a:pPr lvl="1"/>
            <a:r>
              <a:rPr lang="en-US" sz="1600" dirty="0"/>
              <a:t>Provide a tree canopy cover analysis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3" name="Picture 2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E5E8972-8699-E8B6-5A2A-6FCE5AE3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8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A0C38C-7C9F-E243-FA68-C5A2ECCC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Forest Master 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EBF8D2-91F5-AE54-9DE7-665FFFA3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9799" y="1825624"/>
            <a:ext cx="9267224" cy="464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Schedule</a:t>
            </a:r>
          </a:p>
          <a:p>
            <a:endParaRPr lang="en-US" dirty="0"/>
          </a:p>
        </p:txBody>
      </p:sp>
      <p:pic>
        <p:nvPicPr>
          <p:cNvPr id="3" name="Picture 2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E5E8972-8699-E8B6-5A2A-6FCE5AE33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94B819-880D-8E59-CA81-8C75EF6F1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670" y="2188811"/>
            <a:ext cx="7304421" cy="4355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57DE0A-61C6-C268-7589-2B09B8DA0156}"/>
              </a:ext>
            </a:extLst>
          </p:cNvPr>
          <p:cNvSpPr txBox="1"/>
          <p:nvPr/>
        </p:nvSpPr>
        <p:spPr>
          <a:xfrm>
            <a:off x="467238" y="2219168"/>
            <a:ext cx="1328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March 21, 2023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1400" dirty="0">
                <a:solidFill>
                  <a:srgbClr val="FF0000"/>
                </a:solidFill>
              </a:rPr>
              <a:t>May 16, 2023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594BD3-4858-3B36-7AF9-CFAB9E2D7FEA}"/>
              </a:ext>
            </a:extLst>
          </p:cNvPr>
          <p:cNvCxnSpPr>
            <a:cxnSpLocks/>
          </p:cNvCxnSpPr>
          <p:nvPr/>
        </p:nvCxnSpPr>
        <p:spPr>
          <a:xfrm>
            <a:off x="1568741" y="2852257"/>
            <a:ext cx="33556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8955DF-F55E-23D3-6E20-5E8AF4573E78}"/>
              </a:ext>
            </a:extLst>
          </p:cNvPr>
          <p:cNvSpPr txBox="1"/>
          <p:nvPr/>
        </p:nvSpPr>
        <p:spPr>
          <a:xfrm>
            <a:off x="1839799" y="2229487"/>
            <a:ext cx="1271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Council Approval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E4194EC-DA15-2F67-3508-8B68BBE7DE88}"/>
              </a:ext>
            </a:extLst>
          </p:cNvPr>
          <p:cNvCxnSpPr>
            <a:cxnSpLocks/>
          </p:cNvCxnSpPr>
          <p:nvPr/>
        </p:nvCxnSpPr>
        <p:spPr>
          <a:xfrm>
            <a:off x="1719743" y="2376375"/>
            <a:ext cx="1943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704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forest&#10;&#10;Description automatically generated">
            <a:extLst>
              <a:ext uri="{FF2B5EF4-FFF2-40B4-BE49-F238E27FC236}">
                <a16:creationId xmlns:a16="http://schemas.microsoft.com/office/drawing/2014/main" id="{CB1419B4-9C38-C52B-90A7-CEE6EDB32D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3000"/>
          </a:blip>
          <a:srcRect t="29467" b="16134"/>
          <a:stretch/>
        </p:blipFill>
        <p:spPr>
          <a:xfrm>
            <a:off x="0" y="3380510"/>
            <a:ext cx="12192000" cy="34774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21534-7C76-198E-96F9-8C2C5D3C04E6}"/>
              </a:ext>
            </a:extLst>
          </p:cNvPr>
          <p:cNvSpPr/>
          <p:nvPr/>
        </p:nvSpPr>
        <p:spPr>
          <a:xfrm>
            <a:off x="0" y="0"/>
            <a:ext cx="12192000" cy="3380510"/>
          </a:xfrm>
          <a:prstGeom prst="rect">
            <a:avLst/>
          </a:prstGeom>
          <a:solidFill>
            <a:srgbClr val="0044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D88F6-B561-9B62-E37D-C91D6E1FD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8862"/>
            <a:ext cx="12191999" cy="1130016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Questions and Comments</a:t>
            </a:r>
          </a:p>
        </p:txBody>
      </p:sp>
      <p:pic>
        <p:nvPicPr>
          <p:cNvPr id="7" name="Picture 6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767D3199-D624-7093-E553-3A0FFE6B8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916" y="5724525"/>
            <a:ext cx="2092707" cy="8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39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461</Words>
  <Application>Microsoft Office PowerPoint</Application>
  <PresentationFormat>Widescreen</PresentationFormat>
  <Paragraphs>71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Overview of the City of Pleasanton Urban Forest</vt:lpstr>
      <vt:lpstr>Urban Forest Overview</vt:lpstr>
      <vt:lpstr>Tree Preservation Ordinance</vt:lpstr>
      <vt:lpstr>City Tree Inventory</vt:lpstr>
      <vt:lpstr>Tree City USA Designation</vt:lpstr>
      <vt:lpstr>Urban Forest Master Plan</vt:lpstr>
      <vt:lpstr>Urban Forest Master Plan</vt:lpstr>
      <vt:lpstr>Questions and 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 Costa</dc:creator>
  <cp:lastModifiedBy>ZeeLaura Page</cp:lastModifiedBy>
  <cp:revision>21</cp:revision>
  <dcterms:created xsi:type="dcterms:W3CDTF">2022-08-09T22:59:39Z</dcterms:created>
  <dcterms:modified xsi:type="dcterms:W3CDTF">2023-05-24T19:47:29Z</dcterms:modified>
</cp:coreProperties>
</file>