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8"/>
  </p:notesMasterIdLst>
  <p:sldIdLst>
    <p:sldId id="256" r:id="rId5"/>
    <p:sldId id="295" r:id="rId6"/>
    <p:sldId id="304" r:id="rId7"/>
    <p:sldId id="305" r:id="rId8"/>
    <p:sldId id="306" r:id="rId9"/>
    <p:sldId id="307" r:id="rId10"/>
    <p:sldId id="308" r:id="rId11"/>
    <p:sldId id="311" r:id="rId12"/>
    <p:sldId id="309" r:id="rId13"/>
    <p:sldId id="313" r:id="rId14"/>
    <p:sldId id="312" r:id="rId15"/>
    <p:sldId id="310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20CAA8-1007-447D-AB1F-D771243A62EC}" v="1" dt="2023-11-16T00:24:54.4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k" userId="a1ccd91e-14bf-42a5-9279-3a0949f38c4a" providerId="ADAL" clId="{3520CAA8-1007-447D-AB1F-D771243A62EC}"/>
    <pc:docChg chg="undo custSel modSld">
      <pc:chgData name="David Mark" userId="a1ccd91e-14bf-42a5-9279-3a0949f38c4a" providerId="ADAL" clId="{3520CAA8-1007-447D-AB1F-D771243A62EC}" dt="2023-11-16T00:25:52.057" v="104" actId="207"/>
      <pc:docMkLst>
        <pc:docMk/>
      </pc:docMkLst>
      <pc:sldChg chg="addSp delSp modSp mod">
        <pc:chgData name="David Mark" userId="a1ccd91e-14bf-42a5-9279-3a0949f38c4a" providerId="ADAL" clId="{3520CAA8-1007-447D-AB1F-D771243A62EC}" dt="2023-11-16T00:25:52.057" v="104" actId="207"/>
        <pc:sldMkLst>
          <pc:docMk/>
          <pc:sldMk cId="2313904219" sldId="279"/>
        </pc:sldMkLst>
        <pc:spChg chg="add del mod">
          <ac:chgData name="David Mark" userId="a1ccd91e-14bf-42a5-9279-3a0949f38c4a" providerId="ADAL" clId="{3520CAA8-1007-447D-AB1F-D771243A62EC}" dt="2023-11-16T00:25:19.458" v="101" actId="1076"/>
          <ac:spMkLst>
            <pc:docMk/>
            <pc:sldMk cId="2313904219" sldId="279"/>
            <ac:spMk id="2" creationId="{00000000-0000-0000-0000-000000000000}"/>
          </ac:spMkLst>
        </pc:spChg>
        <pc:spChg chg="mod">
          <ac:chgData name="David Mark" userId="a1ccd91e-14bf-42a5-9279-3a0949f38c4a" providerId="ADAL" clId="{3520CAA8-1007-447D-AB1F-D771243A62EC}" dt="2023-11-16T00:25:52.057" v="104" actId="207"/>
          <ac:spMkLst>
            <pc:docMk/>
            <pc:sldMk cId="2313904219" sldId="279"/>
            <ac:spMk id="4" creationId="{48D00992-6DE3-432D-AF47-2C6ED8B49D0C}"/>
          </ac:spMkLst>
        </pc:spChg>
        <pc:spChg chg="add del mod">
          <ac:chgData name="David Mark" userId="a1ccd91e-14bf-42a5-9279-3a0949f38c4a" providerId="ADAL" clId="{3520CAA8-1007-447D-AB1F-D771243A62EC}" dt="2023-11-16T00:24:27.567" v="1" actId="478"/>
          <ac:spMkLst>
            <pc:docMk/>
            <pc:sldMk cId="2313904219" sldId="279"/>
            <ac:spMk id="6" creationId="{E9BA8DE1-5EC7-FE41-7789-245505CA2E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996B0-2C72-4860-BDEA-A1C3464A7A39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6C0E53-6D6C-46B9-9D43-B002F4287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36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30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57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02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22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62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84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94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11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40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696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6C0E53-6D6C-46B9-9D43-B002F42878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59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7EAB8-6E29-4499-A4ED-EA606C90D30A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4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9FD6-BC68-43F8-BEF7-B287E0BDD323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4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88960-123C-4BC5-8ABD-CF06920A56D5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3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3310-20D3-4905-B0ED-DD90464BA322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8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BBF09-FA43-44BD-A9EF-716B88B2A9A1}" type="datetime1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8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A6A88-7713-4247-B53C-E1CCD2E25457}" type="datetime1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7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24C3-0B82-4470-8B7C-ABD733A866B8}" type="datetime1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44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26F94-5B07-4F52-96C0-59C13E5BCA41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4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FFEF7-162C-4327-806E-97F46D105133}" type="datetime1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33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BC4F7-F5A8-4535-8ED0-25D7ED0B56BC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33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101FA-1931-41F2-B622-C48683C48709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56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C132E-3C3A-4117-AC69-A9684277B8BB}" type="datetime1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24681-906B-47AF-87DD-0BFE6DE04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4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BAB6-60A5-462D-9A43-A70F28A5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0077"/>
            <a:ext cx="10515600" cy="1618368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cs typeface="Calibri Light"/>
              </a:rPr>
              <a:t>Wheels Bus Update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D4C45-D510-4C9C-BCEA-86C12B885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1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021AB-ADA5-C880-5B4F-D0BF92E2EC51}"/>
              </a:ext>
            </a:extLst>
          </p:cNvPr>
          <p:cNvSpPr txBox="1"/>
          <p:nvPr/>
        </p:nvSpPr>
        <p:spPr>
          <a:xfrm>
            <a:off x="3469342" y="3774141"/>
            <a:ext cx="5333997" cy="14850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/>
              <a:t>Committee on Energy and the Environment</a:t>
            </a:r>
            <a:br>
              <a:rPr lang="en-US" sz="2800" dirty="0"/>
            </a:br>
            <a:endParaRPr lang="en-US" sz="1100" dirty="0">
              <a:cs typeface="Calibri"/>
            </a:endParaRPr>
          </a:p>
          <a:p>
            <a:pPr algn="ctr"/>
            <a:r>
              <a:rPr lang="en-US" sz="2400" dirty="0">
                <a:cs typeface="Calibri"/>
              </a:rPr>
              <a:t>November 15, 2023</a:t>
            </a:r>
          </a:p>
        </p:txBody>
      </p:sp>
    </p:spTree>
    <p:extLst>
      <p:ext uri="{BB962C8B-B14F-4D97-AF65-F5344CB8AC3E}">
        <p14:creationId xmlns:p14="http://schemas.microsoft.com/office/powerpoint/2010/main" val="154855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7384256" cy="425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/>
              <a:t>Welcome</a:t>
            </a:r>
          </a:p>
          <a:p>
            <a:pPr fontAlgn="base"/>
            <a:r>
              <a:rPr lang="en-US" dirty="0"/>
              <a:t>Overview of LAVTA and Wheels</a:t>
            </a:r>
          </a:p>
          <a:p>
            <a:pPr fontAlgn="base"/>
            <a:r>
              <a:rPr lang="en-US" dirty="0"/>
              <a:t>Ridership Update</a:t>
            </a:r>
          </a:p>
          <a:p>
            <a:pPr fontAlgn="base"/>
            <a:r>
              <a:rPr lang="en-US" i="1" dirty="0"/>
              <a:t>Wheels in Motion</a:t>
            </a:r>
            <a:endParaRPr lang="en-US" dirty="0"/>
          </a:p>
          <a:p>
            <a:pPr fontAlgn="base"/>
            <a:r>
              <a:rPr lang="en-US" dirty="0"/>
              <a:t>Conversion to Zero Emissions Buses</a:t>
            </a:r>
          </a:p>
          <a:p>
            <a:pPr fontAlgn="base"/>
            <a:r>
              <a:rPr lang="en-US" dirty="0"/>
              <a:t>Atlantis Satellite Facility</a:t>
            </a:r>
          </a:p>
          <a:p>
            <a:pPr fontAlgn="base"/>
            <a:r>
              <a:rPr lang="en-US" dirty="0"/>
              <a:t>Questions and Discussion</a:t>
            </a:r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2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Overview of LAVTA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7384256" cy="425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/>
              <a:t>Livermore Amador Valley Transit Authority (LAVTA)</a:t>
            </a:r>
          </a:p>
          <a:p>
            <a:pPr lvl="1" fontAlgn="base"/>
            <a:r>
              <a:rPr lang="en-US" dirty="0"/>
              <a:t>Formed by a Joint Powers Agreement </a:t>
            </a:r>
          </a:p>
          <a:p>
            <a:pPr lvl="1" fontAlgn="base"/>
            <a:r>
              <a:rPr lang="en-US" dirty="0"/>
              <a:t>Cities of Livermore, Pleasanton, Dublin and unincorporated Alameda County</a:t>
            </a:r>
          </a:p>
          <a:p>
            <a:pPr lvl="1" fontAlgn="base"/>
            <a:r>
              <a:rPr lang="en-US" dirty="0"/>
              <a:t>Operates Wheels bus service</a:t>
            </a:r>
          </a:p>
          <a:p>
            <a:pPr fontAlgn="base"/>
            <a:r>
              <a:rPr lang="en-US" dirty="0"/>
              <a:t>Local, express, Rapid and school-focused routes</a:t>
            </a:r>
          </a:p>
          <a:p>
            <a:pPr fontAlgn="base"/>
            <a:r>
              <a:rPr lang="en-US" dirty="0"/>
              <a:t>Paratransit</a:t>
            </a:r>
          </a:p>
          <a:p>
            <a:pPr fontAlgn="base"/>
            <a:r>
              <a:rPr lang="en-US" dirty="0"/>
              <a:t>Go Tri-Valley Uber/Lyft </a:t>
            </a:r>
          </a:p>
          <a:p>
            <a:pPr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Ridership Update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7384256" cy="425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/>
              <a:t>90% of pre-pandemic bus service is operating</a:t>
            </a:r>
          </a:p>
          <a:p>
            <a:pPr fontAlgn="base"/>
            <a:r>
              <a:rPr lang="en-US" dirty="0"/>
              <a:t>Overall ridership is 70% of pre-pandemic levels</a:t>
            </a:r>
          </a:p>
          <a:p>
            <a:pPr lvl="1" fontAlgn="base"/>
            <a:r>
              <a:rPr lang="en-US" dirty="0"/>
              <a:t>School-focused routes are 100%+</a:t>
            </a:r>
          </a:p>
          <a:p>
            <a:pPr lvl="1" fontAlgn="base"/>
            <a:r>
              <a:rPr lang="en-US" dirty="0"/>
              <a:t>Weekend ridership nearly 100%</a:t>
            </a:r>
          </a:p>
          <a:p>
            <a:pPr fontAlgn="base"/>
            <a:r>
              <a:rPr lang="en-US" dirty="0"/>
              <a:t>Seeing greater use of Wheels for all trip purposes</a:t>
            </a:r>
          </a:p>
          <a:p>
            <a:pPr lvl="1" fontAlgn="base"/>
            <a:r>
              <a:rPr lang="en-US" dirty="0"/>
              <a:t>Wheels carrying more transit dependent riders than it did pre-pandemic</a:t>
            </a:r>
          </a:p>
          <a:p>
            <a:pPr lvl="1" fontAlgn="base"/>
            <a:r>
              <a:rPr lang="en-US" dirty="0"/>
              <a:t>Wheels is essential! </a:t>
            </a:r>
          </a:p>
          <a:p>
            <a:pPr marL="457200" lvl="1" indent="0" fontAlgn="base">
              <a:buNone/>
            </a:pPr>
            <a:endParaRPr lang="en-US" dirty="0"/>
          </a:p>
          <a:p>
            <a:pPr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5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0" y="40518"/>
            <a:ext cx="10515600" cy="1325563"/>
          </a:xfrm>
        </p:spPr>
        <p:txBody>
          <a:bodyPr/>
          <a:lstStyle/>
          <a:p>
            <a:r>
              <a:rPr lang="en-US" b="1" cap="all" dirty="0"/>
              <a:t>Wheels in motion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7384256" cy="425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 fontAlgn="base">
              <a:buNone/>
            </a:pPr>
            <a:endParaRPr lang="en-US" dirty="0"/>
          </a:p>
          <a:p>
            <a:pPr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321FA9-E1E6-6C9B-1A80-0BBFCA45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53" y="1261114"/>
            <a:ext cx="3275067" cy="4912600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DEE7735-956E-152B-8B08-CE486D9793B0}"/>
              </a:ext>
            </a:extLst>
          </p:cNvPr>
          <p:cNvSpPr txBox="1">
            <a:spLocks/>
          </p:cNvSpPr>
          <p:nvPr/>
        </p:nvSpPr>
        <p:spPr>
          <a:xfrm>
            <a:off x="3746503" y="1118054"/>
            <a:ext cx="5341361" cy="53036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cap="all" dirty="0"/>
              <a:t>BART</a:t>
            </a:r>
            <a:r>
              <a:rPr lang="en-US" dirty="0"/>
              <a:t> changed its train service on Sept. 11</a:t>
            </a:r>
            <a:endParaRPr lang="en-US" dirty="0"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Trains now operate every 20-minutes, 7-days a week</a:t>
            </a:r>
          </a:p>
          <a:p>
            <a:pPr lvl="1" fontAlgn="base"/>
            <a:r>
              <a:rPr lang="en-US" dirty="0"/>
              <a:t>Current Wheels system is timed to connect with BART every 15-minutes</a:t>
            </a:r>
            <a:endParaRPr lang="en-US" dirty="0">
              <a:cs typeface="Calibri"/>
            </a:endParaRPr>
          </a:p>
          <a:p>
            <a:pPr fontAlgn="base"/>
            <a:r>
              <a:rPr lang="en-US" dirty="0"/>
              <a:t>This is a challenge... but also creates an </a:t>
            </a:r>
            <a:r>
              <a:rPr lang="en-US" b="1" dirty="0"/>
              <a:t>opportunity</a:t>
            </a:r>
            <a:r>
              <a:rPr lang="en-US" dirty="0"/>
              <a:t> to re-look at overall service levels and the distribution thereof</a:t>
            </a:r>
          </a:p>
          <a:p>
            <a:pPr fontAlgn="base"/>
            <a:r>
              <a:rPr lang="en-US" dirty="0"/>
              <a:t>Wheels staff executed an outreach campaign in September 2023 to solicit input on three different bus network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447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Wheels in motion, </a:t>
            </a:r>
            <a:r>
              <a:rPr lang="en-US" b="1" cap="all" dirty="0" err="1"/>
              <a:t>Con’t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8438418" cy="425509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fontAlgn="base"/>
            <a:r>
              <a:rPr lang="en-US" b="1" cap="all" dirty="0"/>
              <a:t>T</a:t>
            </a:r>
            <a:r>
              <a:rPr lang="en-US" b="1" dirty="0"/>
              <a:t>hree</a:t>
            </a:r>
            <a:r>
              <a:rPr lang="en-US" b="1" cap="all" dirty="0"/>
              <a:t> D</a:t>
            </a:r>
            <a:r>
              <a:rPr lang="en-US" b="1" dirty="0"/>
              <a:t>raft</a:t>
            </a:r>
            <a:r>
              <a:rPr lang="en-US" b="1" cap="all" dirty="0"/>
              <a:t> S</a:t>
            </a:r>
            <a:r>
              <a:rPr lang="en-US" b="1" dirty="0"/>
              <a:t>cenarios</a:t>
            </a:r>
            <a:r>
              <a:rPr lang="en-US" b="1" cap="all" dirty="0"/>
              <a:t> D</a:t>
            </a:r>
            <a:r>
              <a:rPr lang="en-US" b="1" dirty="0"/>
              <a:t>eveloped</a:t>
            </a:r>
            <a:r>
              <a:rPr lang="en-US" b="1" cap="all" dirty="0"/>
              <a:t> </a:t>
            </a:r>
            <a:r>
              <a:rPr lang="en-US" b="1" dirty="0"/>
              <a:t>for</a:t>
            </a:r>
            <a:r>
              <a:rPr lang="en-US" b="1" cap="all" dirty="0"/>
              <a:t> P</a:t>
            </a:r>
            <a:r>
              <a:rPr lang="en-US" b="1" dirty="0"/>
              <a:t>ublic</a:t>
            </a:r>
            <a:r>
              <a:rPr lang="en-US" b="1" cap="all" dirty="0"/>
              <a:t> </a:t>
            </a:r>
            <a:r>
              <a:rPr lang="en-US" b="1" dirty="0"/>
              <a:t>review: </a:t>
            </a:r>
            <a:r>
              <a:rPr lang="en-US" b="1" u="sng" dirty="0"/>
              <a:t>All cost neutral</a:t>
            </a:r>
          </a:p>
          <a:p>
            <a:pPr fontAlgn="base"/>
            <a:r>
              <a:rPr lang="en-US" u="sng" dirty="0"/>
              <a:t>Status-quo</a:t>
            </a:r>
            <a:r>
              <a:rPr lang="en-US" dirty="0"/>
              <a:t>. Would formalize current service setup and levels, including formal discontinuation of still-suspended routes.​</a:t>
            </a:r>
          </a:p>
          <a:p>
            <a:pPr fontAlgn="base"/>
            <a:r>
              <a:rPr lang="en-US" u="sng" dirty="0"/>
              <a:t>Frequency-focused</a:t>
            </a:r>
            <a:r>
              <a:rPr lang="en-US" dirty="0"/>
              <a:t>. Would increase frequencies in key travel corridors and reduce or eliminate service on certain local routes.​</a:t>
            </a:r>
          </a:p>
          <a:p>
            <a:pPr fontAlgn="base"/>
            <a:r>
              <a:rPr lang="en-US" u="sng" dirty="0"/>
              <a:t>Coverage</a:t>
            </a:r>
            <a:r>
              <a:rPr lang="en-US" dirty="0"/>
              <a:t>. Would reduce the 15-minute service corridors to 20 minutes to align with BART, and restore service in several areas that are currently without bus service. </a:t>
            </a:r>
          </a:p>
          <a:p>
            <a:pPr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5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Wheels in motion, Next steps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462088"/>
            <a:ext cx="8438418" cy="4255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dirty="0"/>
              <a:t>Over 230 survey responses received​</a:t>
            </a:r>
          </a:p>
          <a:p>
            <a:pPr fontAlgn="base"/>
            <a:r>
              <a:rPr lang="en-US" dirty="0"/>
              <a:t>Overwhelming supportive of scenario 3 </a:t>
            </a:r>
          </a:p>
          <a:p>
            <a:pPr lvl="1" fontAlgn="base"/>
            <a:r>
              <a:rPr lang="en-US" dirty="0"/>
              <a:t>More coverage over frequency, better connectivity to BART</a:t>
            </a:r>
          </a:p>
          <a:p>
            <a:pPr fontAlgn="base"/>
            <a:r>
              <a:rPr lang="en-US" dirty="0"/>
              <a:t>Public Hearing scheduled for Dec. 4, 2023</a:t>
            </a:r>
          </a:p>
          <a:p>
            <a:pPr fontAlgn="base"/>
            <a:r>
              <a:rPr lang="en-US" dirty="0"/>
              <a:t>If approved, new bus network will be unveiled in Spring 2024</a:t>
            </a:r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3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Preferred Bus Network Scenario</a:t>
            </a:r>
            <a:endParaRPr lang="en-US" b="1" dirty="0"/>
          </a:p>
        </p:txBody>
      </p:sp>
      <p:pic>
        <p:nvPicPr>
          <p:cNvPr id="6" name="Content Placeholder 5" descr="A map of a city&#10;&#10;Description automatically generated">
            <a:extLst>
              <a:ext uri="{FF2B5EF4-FFF2-40B4-BE49-F238E27FC236}">
                <a16:creationId xmlns:a16="http://schemas.microsoft.com/office/drawing/2014/main" id="{0EC8330D-1196-5E73-ACD2-012EDE0ED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13" y="1572768"/>
            <a:ext cx="9079324" cy="351067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85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Moving to zero emissions buses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301453"/>
            <a:ext cx="8438418" cy="460557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fontAlgn="base"/>
            <a:r>
              <a:rPr lang="en-US" dirty="0"/>
              <a:t>2018 Innovative Clean Transit (ICT) mandate from the State of California</a:t>
            </a:r>
          </a:p>
          <a:p>
            <a:pPr lvl="1" fontAlgn="base"/>
            <a:r>
              <a:rPr lang="en-US" dirty="0"/>
              <a:t>Requires 100% zero-emissions buses (ZEB) by 2040</a:t>
            </a:r>
          </a:p>
          <a:p>
            <a:pPr lvl="1" fontAlgn="base"/>
            <a:r>
              <a:rPr lang="en-US" dirty="0"/>
              <a:t>Different schedule for small versus large transit agencies</a:t>
            </a:r>
          </a:p>
          <a:p>
            <a:pPr lvl="1" fontAlgn="base"/>
            <a:r>
              <a:rPr lang="en-US" dirty="0"/>
              <a:t>Small agencies (like LAVTA) must begin purchasing ZEBs in 2026</a:t>
            </a:r>
          </a:p>
          <a:p>
            <a:pPr lvl="2" fontAlgn="base"/>
            <a:r>
              <a:rPr lang="en-US" dirty="0"/>
              <a:t>January 1, 2026 - 25% of all new bus purchases must be zero-emission </a:t>
            </a:r>
          </a:p>
          <a:p>
            <a:pPr lvl="2" fontAlgn="base"/>
            <a:r>
              <a:rPr lang="en-US" dirty="0"/>
              <a:t>January 1, 2027 - 50% of all new bus purchases must be zero-emission </a:t>
            </a:r>
          </a:p>
          <a:p>
            <a:pPr lvl="2" fontAlgn="base"/>
            <a:r>
              <a:rPr lang="en-US" dirty="0"/>
              <a:t>January 1, 2028 - 75% of all new bus purchases must be zero-emission </a:t>
            </a:r>
          </a:p>
          <a:p>
            <a:pPr lvl="2" fontAlgn="base"/>
            <a:r>
              <a:rPr lang="en-US" dirty="0"/>
              <a:t>January 1, 2029+ - 100% of all new bus purchases must be zero-emission </a:t>
            </a:r>
          </a:p>
          <a:p>
            <a:pPr fontAlgn="base"/>
            <a:r>
              <a:rPr lang="en-US" dirty="0"/>
              <a:t>State of California required transit agencies to approve an ICT Plan that specifies how they will meet the ICT mandate</a:t>
            </a:r>
          </a:p>
          <a:p>
            <a:pPr lvl="1"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71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LAVTA’s ICT Plan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301453"/>
            <a:ext cx="8438418" cy="425509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fontAlgn="base"/>
            <a:r>
              <a:rPr lang="en-US" dirty="0"/>
              <a:t>LAVTA’s Innovative Clean Transit plan was approved by the LAVTA Board in April 2022</a:t>
            </a:r>
          </a:p>
          <a:p>
            <a:pPr lvl="1" fontAlgn="base"/>
            <a:r>
              <a:rPr lang="en-US" dirty="0"/>
              <a:t>ICT plan calls for hydrogen/fuel cell technology for LAVTA’s entire fleet</a:t>
            </a:r>
          </a:p>
          <a:p>
            <a:pPr lvl="1" fontAlgn="base"/>
            <a:r>
              <a:rPr lang="en-US" dirty="0"/>
              <a:t>Battery-electric buses were ruled out due to range issues </a:t>
            </a:r>
          </a:p>
          <a:p>
            <a:pPr lvl="1" fontAlgn="base"/>
            <a:r>
              <a:rPr lang="en-US" dirty="0"/>
              <a:t>Mixed fleet ruled out due to infrastructure requirements </a:t>
            </a:r>
          </a:p>
          <a:p>
            <a:pPr lvl="1" fontAlgn="base"/>
            <a:r>
              <a:rPr lang="en-US" dirty="0"/>
              <a:t>Synergy around hydrogen in the 580 corridor with future Valley Link rail line </a:t>
            </a:r>
          </a:p>
          <a:p>
            <a:pPr fontAlgn="base"/>
            <a:r>
              <a:rPr lang="en-US" dirty="0"/>
              <a:t>LAVTA plan results in 100% zero-emissions buses (ZEB) by 2037 </a:t>
            </a:r>
          </a:p>
          <a:p>
            <a:pPr lvl="1" fontAlgn="base"/>
            <a:r>
              <a:rPr lang="en-US" dirty="0"/>
              <a:t>Purchase first ZEBs in 2025</a:t>
            </a:r>
          </a:p>
          <a:p>
            <a:pPr fontAlgn="base"/>
            <a:endParaRPr lang="en-US" dirty="0"/>
          </a:p>
          <a:p>
            <a:pPr marL="457200" lvl="1" indent="0" fontAlgn="base">
              <a:buNone/>
            </a:pPr>
            <a:endParaRPr lang="en-US" dirty="0"/>
          </a:p>
          <a:p>
            <a:pPr lvl="1"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2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2" y="136525"/>
            <a:ext cx="10515600" cy="1325563"/>
          </a:xfrm>
        </p:spPr>
        <p:txBody>
          <a:bodyPr/>
          <a:lstStyle/>
          <a:p>
            <a:r>
              <a:rPr lang="en-US" b="1" cap="all" dirty="0"/>
              <a:t>Getting ready for fuel cell buses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142" y="1301453"/>
            <a:ext cx="8438418" cy="445012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fontAlgn="base"/>
            <a:r>
              <a:rPr lang="en-US" dirty="0"/>
              <a:t>Near-term: Getting ready for hydrogen</a:t>
            </a:r>
          </a:p>
          <a:p>
            <a:pPr lvl="1" fontAlgn="base"/>
            <a:r>
              <a:rPr lang="en-US" dirty="0"/>
              <a:t>LAVTA received State of California grant (2022) to construct a hydrogen fueling station at satellite Atlantis facility</a:t>
            </a:r>
          </a:p>
          <a:p>
            <a:pPr lvl="2" fontAlgn="base"/>
            <a:r>
              <a:rPr lang="en-US" sz="2400" dirty="0"/>
              <a:t>Project will move into construction phase in mid/late 2024</a:t>
            </a:r>
          </a:p>
          <a:p>
            <a:pPr lvl="1" fontAlgn="base"/>
            <a:r>
              <a:rPr lang="en-US" dirty="0"/>
              <a:t>Retrofitting two maintenance bays with ventilation and hydrogen detection systems</a:t>
            </a:r>
          </a:p>
          <a:p>
            <a:pPr lvl="1" fontAlgn="base"/>
            <a:r>
              <a:rPr lang="en-US" dirty="0"/>
              <a:t>First fuel cell buses (up to 12) will be purchased in FY25</a:t>
            </a:r>
          </a:p>
          <a:p>
            <a:pPr fontAlgn="base"/>
            <a:r>
              <a:rPr lang="en-US" dirty="0"/>
              <a:t>Long-term: Fully construct Atlantis Satellite Facility</a:t>
            </a:r>
          </a:p>
          <a:p>
            <a:pPr lvl="1" fontAlgn="base"/>
            <a:r>
              <a:rPr lang="en-US" dirty="0"/>
              <a:t>875 Atlantis Court, Livermore </a:t>
            </a:r>
          </a:p>
          <a:p>
            <a:pPr fontAlgn="base"/>
            <a:r>
              <a:rPr lang="en-US" dirty="0"/>
              <a:t>ARCHES (Alliance for Renewable Clean Hydrogen Energy Systems)</a:t>
            </a:r>
          </a:p>
          <a:p>
            <a:pPr lvl="1" fontAlgn="base"/>
            <a:r>
              <a:rPr lang="en-US" dirty="0"/>
              <a:t>Up to $1.2B from Dept of Energy to support development of a hydrogen hub network in NorCal</a:t>
            </a:r>
          </a:p>
          <a:p>
            <a:pPr lvl="1" fontAlgn="base"/>
            <a:endParaRPr lang="en-US" dirty="0"/>
          </a:p>
          <a:p>
            <a:pPr lvl="1" fontAlgn="base"/>
            <a:endParaRPr lang="en-US" dirty="0"/>
          </a:p>
          <a:p>
            <a:endParaRPr lang="en-US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13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uilding with a large roof&#10;&#10;Description automatically generated with medium confidence">
            <a:extLst>
              <a:ext uri="{FF2B5EF4-FFF2-40B4-BE49-F238E27FC236}">
                <a16:creationId xmlns:a16="http://schemas.microsoft.com/office/drawing/2014/main" id="{4AA5F125-DDA7-9202-77C7-81E31C9332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3" r="6845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b="1" cap="all" dirty="0"/>
              <a:t>Atlantis satellite facility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1610" y="2434201"/>
            <a:ext cx="4289602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fontAlgn="base"/>
            <a:r>
              <a:rPr lang="en-US" sz="2000" dirty="0"/>
              <a:t>LAVTA has a satellite facility (Atlantis) in Livermore</a:t>
            </a:r>
          </a:p>
          <a:p>
            <a:pPr lvl="1" fontAlgn="base"/>
            <a:r>
              <a:rPr lang="en-US" sz="2000" dirty="0"/>
              <a:t>Currently has diesel fueling station and bus wash</a:t>
            </a:r>
          </a:p>
          <a:p>
            <a:pPr lvl="1" fontAlgn="base"/>
            <a:r>
              <a:rPr lang="en-US" sz="2000" dirty="0"/>
              <a:t>60% design is complete on the operations and maintenance buildings to support hydrogen </a:t>
            </a:r>
          </a:p>
          <a:p>
            <a:pPr lvl="1" fontAlgn="base"/>
            <a:r>
              <a:rPr lang="en-US" sz="2000" dirty="0"/>
              <a:t>Will support up to 100 fuel cell buses once constructed</a:t>
            </a:r>
          </a:p>
          <a:p>
            <a:pPr lvl="1" fontAlgn="base"/>
            <a:r>
              <a:rPr lang="en-US" sz="2000" dirty="0"/>
              <a:t>LAVTA currently seeking funding for construction </a:t>
            </a:r>
          </a:p>
          <a:p>
            <a:pPr marL="457200" lvl="1" indent="0" fontAlgn="base">
              <a:buNone/>
            </a:pPr>
            <a:endParaRPr lang="en-US" sz="2000" dirty="0"/>
          </a:p>
          <a:p>
            <a:pPr lvl="1" fontAlgn="base"/>
            <a:endParaRPr lang="en-US" sz="2000" dirty="0"/>
          </a:p>
          <a:p>
            <a:endParaRPr lang="en-US" sz="2000" b="1" dirty="0">
              <a:cs typeface="Calibri" panose="020F050202020403020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0E685-F95E-45F7-9776-89520AF73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E924681-906B-47AF-87DD-0BFE6DE04131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31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9530"/>
            <a:ext cx="10515600" cy="2852737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cs typeface="Calibri Light"/>
              </a:rPr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b="1" dirty="0"/>
              <a:t>Questions and Discussion </a:t>
            </a:r>
            <a:br>
              <a:rPr lang="en-US" b="1" dirty="0">
                <a:cs typeface="Calibri Light"/>
              </a:rPr>
            </a:br>
            <a:br>
              <a:rPr lang="en-US" b="1" dirty="0"/>
            </a:br>
            <a:endParaRPr lang="en-US" sz="4900" b="1" dirty="0">
              <a:cs typeface="Calibri Ligh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00992-6DE3-432D-AF47-2C6ED8B49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152267"/>
            <a:ext cx="10515600" cy="22308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David Mark</a:t>
            </a:r>
          </a:p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Director of Customer Experience</a:t>
            </a:r>
          </a:p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dmark@lavta.org</a:t>
            </a:r>
          </a:p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www.wheelsbus.com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BD773C-F896-4A5E-9F92-A08064D7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924681-906B-47AF-87DD-0BFE6DE041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904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abd97a4-12fe-4934-9848-181832a3fe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3EB4440BAE614A9D772A9BC4F88D28" ma:contentTypeVersion="13" ma:contentTypeDescription="Create a new document." ma:contentTypeScope="" ma:versionID="30902d5e51ee611c4683f236f4888dce">
  <xsd:schema xmlns:xsd="http://www.w3.org/2001/XMLSchema" xmlns:xs="http://www.w3.org/2001/XMLSchema" xmlns:p="http://schemas.microsoft.com/office/2006/metadata/properties" xmlns:ns3="7abd97a4-12fe-4934-9848-181832a3fe7e" xmlns:ns4="5cb2ddd8-ffbb-4bdc-a3bc-f88bd0621d4e" targetNamespace="http://schemas.microsoft.com/office/2006/metadata/properties" ma:root="true" ma:fieldsID="fa7fff931f8dd661952e3d35a0437cdb" ns3:_="" ns4:_="">
    <xsd:import namespace="7abd97a4-12fe-4934-9848-181832a3fe7e"/>
    <xsd:import namespace="5cb2ddd8-ffbb-4bdc-a3bc-f88bd0621d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bd97a4-12fe-4934-9848-181832a3fe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2ddd8-ffbb-4bdc-a3bc-f88bd0621d4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63D906-B6D3-403A-BC09-65F68FD37376}">
  <ds:schemaRefs>
    <ds:schemaRef ds:uri="5cb2ddd8-ffbb-4bdc-a3bc-f88bd0621d4e"/>
    <ds:schemaRef ds:uri="7abd97a4-12fe-4934-9848-181832a3fe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6976152-96A9-4357-A4F5-882C8E8204B3}">
  <ds:schemaRefs>
    <ds:schemaRef ds:uri="5cb2ddd8-ffbb-4bdc-a3bc-f88bd0621d4e"/>
    <ds:schemaRef ds:uri="7abd97a4-12fe-4934-9848-181832a3fe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A60E88-7DF9-4DB7-B7B0-4FAB4049AA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14149</TotalTime>
  <Words>751</Words>
  <Application>Microsoft Office PowerPoint</Application>
  <PresentationFormat>Widescreen</PresentationFormat>
  <Paragraphs>114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Wheels Bus Update </vt:lpstr>
      <vt:lpstr>Agenda</vt:lpstr>
      <vt:lpstr>Overview of LAVTA</vt:lpstr>
      <vt:lpstr>Ridership Update</vt:lpstr>
      <vt:lpstr>Wheels in motion</vt:lpstr>
      <vt:lpstr>Wheels in motion, Con’t</vt:lpstr>
      <vt:lpstr>Wheels in motion, Next steps</vt:lpstr>
      <vt:lpstr>Preferred Bus Network Scenario</vt:lpstr>
      <vt:lpstr>Moving to zero emissions buses</vt:lpstr>
      <vt:lpstr>LAVTA’s ICT Plan</vt:lpstr>
      <vt:lpstr>Getting ready for fuel cell buses</vt:lpstr>
      <vt:lpstr>Atlantis satellite facility</vt:lpstr>
      <vt:lpstr>     Questions and Discussion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Christy Navarro</dc:creator>
  <cp:lastModifiedBy>David Mark</cp:lastModifiedBy>
  <cp:revision>106</cp:revision>
  <dcterms:created xsi:type="dcterms:W3CDTF">2018-10-16T21:49:10Z</dcterms:created>
  <dcterms:modified xsi:type="dcterms:W3CDTF">2023-11-16T00:25:56Z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0x010100913EB4440BAE614A9D772A9BC4F88D28</vt:lpwstr>
  </property>
</Properties>
</file>